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3"/>
  </p:notesMasterIdLst>
  <p:sldIdLst>
    <p:sldId id="277" r:id="rId6"/>
    <p:sldId id="296" r:id="rId7"/>
    <p:sldId id="278" r:id="rId8"/>
    <p:sldId id="313" r:id="rId9"/>
    <p:sldId id="280" r:id="rId10"/>
    <p:sldId id="320" r:id="rId11"/>
    <p:sldId id="319" r:id="rId1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57"/>
    <a:srgbClr val="0054A4"/>
    <a:srgbClr val="BCBEC0"/>
    <a:srgbClr val="E6E7E8"/>
    <a:srgbClr val="00632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0" autoAdjust="0"/>
    <p:restoredTop sz="94660"/>
  </p:normalViewPr>
  <p:slideViewPr>
    <p:cSldViewPr>
      <p:cViewPr varScale="1">
        <p:scale>
          <a:sx n="75" d="100"/>
          <a:sy n="75" d="100"/>
        </p:scale>
        <p:origin x="1314" y="7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1/6/2022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59475FA-141D-4A59-BBF9-BE44D84EF8AA}" type="slidenum">
              <a:rPr lang="en-US" smtClean="0"/>
              <a:pPr/>
              <a:t>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a:p>
          <a:p>
            <a:pPr marL="228943" indent="-228943">
              <a:buFont typeface="Arial" pitchFamily="34" charset="0"/>
              <a:buChar char="•"/>
            </a:pPr>
            <a:endParaRPr lang="en-US" dirty="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a:p>
          <a:p>
            <a:pPr marL="228943" indent="-228943">
              <a:buFont typeface="Arial" pitchFamily="34" charset="0"/>
              <a:buChar char="•"/>
            </a:pPr>
            <a:endParaRPr lang="en-US" dirty="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a:solidFill>
                  <a:srgbClr val="0054A4"/>
                </a:solidFill>
              </a:rPr>
              <a:t>Template for pages 1-9</a:t>
            </a: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a:solidFill>
                  <a:srgbClr val="0054A4"/>
                </a:solidFill>
              </a:rPr>
              <a:t>Template for pages 10 and up</a:t>
            </a: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92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wc_strat_powerpoint-r1-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04800" y="5036004"/>
            <a:ext cx="8534400" cy="892552"/>
          </a:xfrm>
          <a:prstGeom prst="rect">
            <a:avLst/>
          </a:prstGeom>
          <a:noFill/>
          <a:ln w="9525">
            <a:noFill/>
            <a:miter lim="800000"/>
            <a:headEnd/>
            <a:tailEnd/>
          </a:ln>
        </p:spPr>
        <p:txBody>
          <a:bodyPr wrap="square">
            <a:spAutoFit/>
          </a:bodyPr>
          <a:lstStyle/>
          <a:p>
            <a:pPr algn="ctr"/>
            <a:r>
              <a:rPr lang="en-US" sz="2000" b="1" dirty="0"/>
              <a:t>Washoe County Board of Adjustment</a:t>
            </a:r>
          </a:p>
          <a:p>
            <a:pPr algn="ctr"/>
            <a:r>
              <a:rPr lang="en-US" sz="1600" b="1" dirty="0"/>
              <a:t>January 6, 2022</a:t>
            </a:r>
          </a:p>
          <a:p>
            <a:pPr algn="ctr"/>
            <a:r>
              <a:rPr lang="en-US" sz="1600" b="1" i="1" dirty="0"/>
              <a:t>WAC21-0008</a:t>
            </a:r>
            <a:endParaRPr lang="en-US" sz="1000" b="1" i="1" dirty="0"/>
          </a:p>
        </p:txBody>
      </p:sp>
      <p:sp>
        <p:nvSpPr>
          <p:cNvPr id="5125" name="Text Box 5"/>
          <p:cNvSpPr txBox="1">
            <a:spLocks noChangeArrowheads="1"/>
          </p:cNvSpPr>
          <p:nvPr/>
        </p:nvSpPr>
        <p:spPr bwMode="auto">
          <a:xfrm>
            <a:off x="1143000" y="216564"/>
            <a:ext cx="7848600" cy="523220"/>
          </a:xfrm>
          <a:prstGeom prst="rect">
            <a:avLst/>
          </a:prstGeom>
          <a:noFill/>
          <a:ln w="9525">
            <a:noFill/>
            <a:miter lim="800000"/>
            <a:headEnd/>
            <a:tailEnd/>
          </a:ln>
        </p:spPr>
        <p:txBody>
          <a:bodyPr wrap="square">
            <a:spAutoFit/>
          </a:bodyPr>
          <a:lstStyle/>
          <a:p>
            <a:pPr>
              <a:spcBef>
                <a:spcPct val="50000"/>
              </a:spcBef>
            </a:pPr>
            <a:r>
              <a:rPr lang="en-US" sz="2800" b="1" dirty="0">
                <a:solidFill>
                  <a:schemeClr val="bg1"/>
                </a:solidFill>
              </a:rPr>
              <a:t>De La </a:t>
            </a:r>
            <a:r>
              <a:rPr lang="en-US" sz="2800" b="1" dirty="0" err="1">
                <a:solidFill>
                  <a:schemeClr val="bg1"/>
                </a:solidFill>
              </a:rPr>
              <a:t>Montanya</a:t>
            </a:r>
            <a:r>
              <a:rPr lang="en-US" sz="2800" b="1" dirty="0">
                <a:solidFill>
                  <a:schemeClr val="bg1"/>
                </a:solidFill>
              </a:rPr>
              <a:t> Winery Amendment of Conditions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50" y="1001394"/>
            <a:ext cx="7474782" cy="403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05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Community Development Department\Boards and Commissions\Board of Adjustment\BOA Cases\2019 Cases\WADMIN19-0014 - De La Montanya Winery\mini-vicinity-map-templ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25525"/>
            <a:ext cx="4120243" cy="48069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0" y="38100"/>
            <a:ext cx="3320140" cy="830997"/>
          </a:xfrm>
          <a:prstGeom prst="rect">
            <a:avLst/>
          </a:prstGeom>
        </p:spPr>
        <p:txBody>
          <a:bodyPr wrap="none">
            <a:spAutoFit/>
          </a:bodyPr>
          <a:lstStyle/>
          <a:p>
            <a:r>
              <a:rPr lang="en-US" sz="4800" b="1" dirty="0">
                <a:solidFill>
                  <a:schemeClr val="bg1"/>
                </a:solidFill>
              </a:rPr>
              <a:t>Vicinity</a:t>
            </a:r>
            <a:r>
              <a:rPr lang="en-US" b="1" dirty="0">
                <a:solidFill>
                  <a:schemeClr val="bg1"/>
                </a:solidFill>
              </a:rPr>
              <a:t> </a:t>
            </a:r>
            <a:r>
              <a:rPr lang="en-US" sz="4800" b="1" dirty="0">
                <a:solidFill>
                  <a:schemeClr val="bg1"/>
                </a:solidFill>
              </a:rPr>
              <a:t>Map</a:t>
            </a:r>
            <a:endParaRPr lang="en-US" sz="4800" b="1" dirty="0"/>
          </a:p>
        </p:txBody>
      </p:sp>
      <p:sp>
        <p:nvSpPr>
          <p:cNvPr id="3" name="TextBox 2">
            <a:extLst>
              <a:ext uri="{FF2B5EF4-FFF2-40B4-BE49-F238E27FC236}">
                <a16:creationId xmlns:a16="http://schemas.microsoft.com/office/drawing/2014/main" id="{2EC8C26E-4C7B-474F-809B-D277F9D1DB1F}"/>
              </a:ext>
            </a:extLst>
          </p:cNvPr>
          <p:cNvSpPr txBox="1"/>
          <p:nvPr/>
        </p:nvSpPr>
        <p:spPr>
          <a:xfrm>
            <a:off x="4572000" y="1997839"/>
            <a:ext cx="4419600" cy="2862322"/>
          </a:xfrm>
          <a:prstGeom prst="rect">
            <a:avLst/>
          </a:prstGeom>
          <a:noFill/>
        </p:spPr>
        <p:txBody>
          <a:bodyPr wrap="square" rtlCol="0">
            <a:spAutoFit/>
          </a:bodyPr>
          <a:lstStyle/>
          <a:p>
            <a:pPr marL="342900" indent="-342900">
              <a:buFont typeface="Arial" panose="020B0604020202020204" pitchFamily="34" charset="0"/>
              <a:buChar char="•"/>
            </a:pPr>
            <a:r>
              <a:rPr lang="en-US" sz="3200" dirty="0"/>
              <a:t>16435 and 16445 Bordeaux Drive</a:t>
            </a:r>
          </a:p>
          <a:p>
            <a:pPr marL="342900" indent="-342900">
              <a:buFont typeface="Arial" panose="020B0604020202020204" pitchFamily="34" charset="0"/>
              <a:buChar char="•"/>
            </a:pPr>
            <a:r>
              <a:rPr lang="en-US" sz="3200" dirty="0"/>
              <a:t>2 Parcels</a:t>
            </a:r>
          </a:p>
          <a:p>
            <a:pPr marL="342900" indent="-342900">
              <a:buFont typeface="Arial" panose="020B0604020202020204" pitchFamily="34" charset="0"/>
              <a:buChar char="•"/>
            </a:pPr>
            <a:r>
              <a:rPr lang="en-US" sz="3200" dirty="0"/>
              <a:t>2.02 acres</a:t>
            </a:r>
          </a:p>
          <a:p>
            <a:pPr marL="342900" indent="-342900">
              <a:buFont typeface="Arial" panose="020B0604020202020204" pitchFamily="34" charset="0"/>
              <a:buChar char="•"/>
            </a:pPr>
            <a:r>
              <a:rPr lang="en-US" sz="3200" dirty="0"/>
              <a:t>Low Density Suburban</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76809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76200"/>
            <a:ext cx="6096000" cy="792162"/>
          </a:xfrm>
        </p:spPr>
        <p:txBody>
          <a:bodyPr/>
          <a:lstStyle/>
          <a:p>
            <a:r>
              <a:rPr lang="en-US" sz="4800" dirty="0">
                <a:solidFill>
                  <a:schemeClr val="bg1"/>
                </a:solidFill>
              </a:rPr>
              <a:t>Original Request</a:t>
            </a:r>
            <a:endParaRPr lang="en-US" sz="4800" dirty="0">
              <a:solidFill>
                <a:schemeClr val="bg1"/>
              </a:solidFill>
              <a:latin typeface="+mn-lt"/>
              <a:ea typeface="+mn-ea"/>
              <a:cs typeface="+mn-cs"/>
            </a:endParaRPr>
          </a:p>
        </p:txBody>
      </p:sp>
      <p:sp>
        <p:nvSpPr>
          <p:cNvPr id="2" name="TextBox 1"/>
          <p:cNvSpPr txBox="1"/>
          <p:nvPr/>
        </p:nvSpPr>
        <p:spPr>
          <a:xfrm>
            <a:off x="304800" y="1219200"/>
            <a:ext cx="8458200" cy="369332"/>
          </a:xfrm>
          <a:prstGeom prst="rect">
            <a:avLst/>
          </a:prstGeom>
          <a:noFill/>
        </p:spPr>
        <p:txBody>
          <a:bodyPr wrap="square" rtlCol="0">
            <a:spAutoFit/>
          </a:bodyPr>
          <a:lstStyle/>
          <a:p>
            <a:endParaRPr lang="en-US" dirty="0"/>
          </a:p>
        </p:txBody>
      </p:sp>
      <p:sp>
        <p:nvSpPr>
          <p:cNvPr id="3" name="TextBox 2"/>
          <p:cNvSpPr txBox="1"/>
          <p:nvPr/>
        </p:nvSpPr>
        <p:spPr>
          <a:xfrm>
            <a:off x="76200" y="990600"/>
            <a:ext cx="8991600"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t>Administrative permit for a winery use in the Low Density Suburban Regulatory Zone</a:t>
            </a:r>
          </a:p>
          <a:p>
            <a:pPr marL="571500" indent="-571500">
              <a:buFont typeface="Arial" panose="020B0604020202020204" pitchFamily="34" charset="0"/>
              <a:buChar char="•"/>
            </a:pPr>
            <a:r>
              <a:rPr lang="en-US" sz="3600" dirty="0"/>
              <a:t>4,199 </a:t>
            </a:r>
            <a:r>
              <a:rPr lang="en-US" sz="3600" dirty="0" err="1"/>
              <a:t>sq</a:t>
            </a:r>
            <a:r>
              <a:rPr lang="en-US" sz="3600" dirty="0"/>
              <a:t> </a:t>
            </a:r>
            <a:r>
              <a:rPr lang="en-US" sz="3600" dirty="0" err="1"/>
              <a:t>ft</a:t>
            </a:r>
            <a:r>
              <a:rPr lang="en-US" sz="3600" dirty="0"/>
              <a:t> building</a:t>
            </a:r>
          </a:p>
          <a:p>
            <a:pPr marL="1028700" lvl="1" indent="-571500">
              <a:buFont typeface="Arial" panose="020B0604020202020204" pitchFamily="34" charset="0"/>
              <a:buChar char="•"/>
            </a:pPr>
            <a:r>
              <a:rPr lang="en-US" sz="3600" dirty="0"/>
              <a:t>Production area is 1,170 </a:t>
            </a:r>
            <a:r>
              <a:rPr lang="en-US" sz="3600" dirty="0" err="1"/>
              <a:t>sq</a:t>
            </a:r>
            <a:r>
              <a:rPr lang="en-US" sz="3600" dirty="0"/>
              <a:t> </a:t>
            </a:r>
            <a:r>
              <a:rPr lang="en-US" sz="3600" dirty="0" err="1"/>
              <a:t>ft</a:t>
            </a:r>
            <a:endParaRPr lang="en-US" sz="3600" dirty="0"/>
          </a:p>
          <a:p>
            <a:pPr marL="1028700" lvl="1" indent="-571500">
              <a:buFont typeface="Arial" panose="020B0604020202020204" pitchFamily="34" charset="0"/>
              <a:buChar char="•"/>
            </a:pPr>
            <a:r>
              <a:rPr lang="en-US" sz="3600" dirty="0"/>
              <a:t>Tasting and barrel rooms will be 2,400 </a:t>
            </a:r>
            <a:r>
              <a:rPr lang="en-US" sz="3600" dirty="0" err="1"/>
              <a:t>sq</a:t>
            </a:r>
            <a:r>
              <a:rPr lang="en-US" sz="3600" dirty="0"/>
              <a:t> </a:t>
            </a:r>
            <a:r>
              <a:rPr lang="en-US" sz="3600" dirty="0" err="1"/>
              <a:t>ft</a:t>
            </a:r>
            <a:r>
              <a:rPr lang="en-US" sz="3600" dirty="0"/>
              <a:t> total</a:t>
            </a:r>
          </a:p>
          <a:p>
            <a:pPr marL="571500" indent="-571500">
              <a:buFont typeface="Arial" panose="020B0604020202020204" pitchFamily="34" charset="0"/>
              <a:buChar char="•"/>
            </a:pPr>
            <a:r>
              <a:rPr lang="en-US" sz="3600" dirty="0"/>
              <a:t>No Special Events (Weddings, </a:t>
            </a:r>
            <a:r>
              <a:rPr lang="en-US" sz="3600" dirty="0" err="1"/>
              <a:t>etc</a:t>
            </a:r>
            <a:r>
              <a:rPr lang="en-US" sz="3600" dirty="0"/>
              <a:t>)</a:t>
            </a:r>
          </a:p>
          <a:p>
            <a:pPr marL="571500" indent="-571500">
              <a:buFont typeface="Arial" panose="020B0604020202020204" pitchFamily="34" charset="0"/>
              <a:buChar char="•"/>
            </a:pPr>
            <a:r>
              <a:rPr lang="en-US" sz="3600" dirty="0"/>
              <a:t>1 acre of vineyard</a:t>
            </a:r>
          </a:p>
        </p:txBody>
      </p:sp>
    </p:spTree>
    <p:extLst>
      <p:ext uri="{BB962C8B-B14F-4D97-AF65-F5344CB8AC3E}">
        <p14:creationId xmlns:p14="http://schemas.microsoft.com/office/powerpoint/2010/main" val="226956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There are NO CHANGES to the Administrative Permit.</a:t>
            </a:r>
          </a:p>
          <a:p>
            <a:r>
              <a:rPr lang="en-US" dirty="0"/>
              <a:t>The site is proposed to have a boutique winery (AP) with crop production (A)</a:t>
            </a:r>
          </a:p>
        </p:txBody>
      </p:sp>
      <p:sp>
        <p:nvSpPr>
          <p:cNvPr id="3" name="Title 2"/>
          <p:cNvSpPr>
            <a:spLocks noGrp="1"/>
          </p:cNvSpPr>
          <p:nvPr>
            <p:ph type="title"/>
          </p:nvPr>
        </p:nvSpPr>
        <p:spPr>
          <a:xfrm>
            <a:off x="1219200" y="76200"/>
            <a:ext cx="6553200" cy="792162"/>
          </a:xfrm>
        </p:spPr>
        <p:txBody>
          <a:bodyPr/>
          <a:lstStyle/>
          <a:p>
            <a:r>
              <a:rPr lang="en-US" dirty="0"/>
              <a:t>Analysis</a:t>
            </a:r>
          </a:p>
        </p:txBody>
      </p:sp>
    </p:spTree>
    <p:extLst>
      <p:ext uri="{BB962C8B-B14F-4D97-AF65-F5344CB8AC3E}">
        <p14:creationId xmlns:p14="http://schemas.microsoft.com/office/powerpoint/2010/main" val="144291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841" y="1024547"/>
            <a:ext cx="7784318" cy="480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346101" y="152400"/>
            <a:ext cx="2394117" cy="830997"/>
          </a:xfrm>
          <a:prstGeom prst="rect">
            <a:avLst/>
          </a:prstGeom>
        </p:spPr>
        <p:txBody>
          <a:bodyPr wrap="none">
            <a:spAutoFit/>
          </a:bodyPr>
          <a:lstStyle/>
          <a:p>
            <a:r>
              <a:rPr lang="en-US" sz="4800" b="1" dirty="0">
                <a:solidFill>
                  <a:schemeClr val="bg1"/>
                </a:solidFill>
              </a:rPr>
              <a:t>Site Plan</a:t>
            </a:r>
            <a:endParaRPr lang="en-US" sz="4800" b="1" dirty="0"/>
          </a:p>
        </p:txBody>
      </p:sp>
    </p:spTree>
    <p:extLst>
      <p:ext uri="{BB962C8B-B14F-4D97-AF65-F5344CB8AC3E}">
        <p14:creationId xmlns:p14="http://schemas.microsoft.com/office/powerpoint/2010/main" val="215146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2CA73E-27B8-4345-8B49-0CE40D3F86EF}"/>
              </a:ext>
            </a:extLst>
          </p:cNvPr>
          <p:cNvSpPr>
            <a:spLocks noGrp="1"/>
          </p:cNvSpPr>
          <p:nvPr>
            <p:ph idx="1"/>
          </p:nvPr>
        </p:nvSpPr>
        <p:spPr>
          <a:xfrm>
            <a:off x="0" y="990600"/>
            <a:ext cx="9144000" cy="4876800"/>
          </a:xfrm>
        </p:spPr>
        <p:txBody>
          <a:bodyPr>
            <a:normAutofit/>
          </a:bodyPr>
          <a:lstStyle/>
          <a:p>
            <a:r>
              <a:rPr lang="en-US" dirty="0"/>
              <a:t>Applicant is requesting a 2-year extension of time due to the Covid-19 pandemic.</a:t>
            </a:r>
          </a:p>
          <a:p>
            <a:r>
              <a:rPr lang="en-US" dirty="0"/>
              <a:t>It has generally been the practice for Washoe County to grant most projects the first requested Extension of Time </a:t>
            </a:r>
          </a:p>
          <a:p>
            <a:endParaRPr lang="en-US" dirty="0"/>
          </a:p>
        </p:txBody>
      </p:sp>
      <p:sp>
        <p:nvSpPr>
          <p:cNvPr id="3" name="Title 2">
            <a:extLst>
              <a:ext uri="{FF2B5EF4-FFF2-40B4-BE49-F238E27FC236}">
                <a16:creationId xmlns:a16="http://schemas.microsoft.com/office/drawing/2014/main" id="{3E6D6398-129C-40FE-AAD8-B1F479F0EC25}"/>
              </a:ext>
            </a:extLst>
          </p:cNvPr>
          <p:cNvSpPr>
            <a:spLocks noGrp="1"/>
          </p:cNvSpPr>
          <p:nvPr>
            <p:ph type="title"/>
          </p:nvPr>
        </p:nvSpPr>
        <p:spPr>
          <a:xfrm>
            <a:off x="-36443" y="0"/>
            <a:ext cx="8229600" cy="792162"/>
          </a:xfrm>
        </p:spPr>
        <p:txBody>
          <a:bodyPr/>
          <a:lstStyle/>
          <a:p>
            <a:r>
              <a:rPr lang="en-US" dirty="0"/>
              <a:t>Update Request</a:t>
            </a:r>
          </a:p>
        </p:txBody>
      </p:sp>
    </p:spTree>
    <p:extLst>
      <p:ext uri="{BB962C8B-B14F-4D97-AF65-F5344CB8AC3E}">
        <p14:creationId xmlns:p14="http://schemas.microsoft.com/office/powerpoint/2010/main" val="146154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76200"/>
            <a:ext cx="7924800" cy="792162"/>
          </a:xfrm>
        </p:spPr>
        <p:txBody>
          <a:bodyPr/>
          <a:lstStyle/>
          <a:p>
            <a:r>
              <a:rPr lang="en-US" dirty="0"/>
              <a:t>Possible Motion</a:t>
            </a:r>
          </a:p>
        </p:txBody>
      </p:sp>
      <p:sp>
        <p:nvSpPr>
          <p:cNvPr id="4" name="Content Placeholder 3"/>
          <p:cNvSpPr>
            <a:spLocks noGrp="1"/>
          </p:cNvSpPr>
          <p:nvPr>
            <p:ph idx="1"/>
          </p:nvPr>
        </p:nvSpPr>
        <p:spPr>
          <a:xfrm>
            <a:off x="228600" y="990600"/>
            <a:ext cx="8763000" cy="4724400"/>
          </a:xfrm>
        </p:spPr>
        <p:txBody>
          <a:bodyPr>
            <a:noAutofit/>
          </a:bodyPr>
          <a:lstStyle/>
          <a:p>
            <a:r>
              <a:rPr lang="en-US" sz="2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APPROVE WITH CONDITIONS</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I move that, after giving reasoned consideration to the information contained in the staff report and information received during the public hearing, the Washoe County Planning Commission approve Amendment of Conditions Case Number WAC21-0008 for Dennis De La Montanya, with the amended conditions of approval included as Exhibit A to this matter, having made all five findings in accordance with Washoe County Code Section 110.808.25</a:t>
            </a:r>
            <a:endParaRPr lang="en-US" sz="4400" dirty="0"/>
          </a:p>
        </p:txBody>
      </p:sp>
    </p:spTree>
    <p:extLst>
      <p:ext uri="{BB962C8B-B14F-4D97-AF65-F5344CB8AC3E}">
        <p14:creationId xmlns:p14="http://schemas.microsoft.com/office/powerpoint/2010/main" val="283205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00D7ED-6620-45A0-9F13-862FEFE886A3}">
  <ds:schemaRefs>
    <ds:schemaRef ds:uri="a94d8b85-37e1-4d17-8d55-8b7d207932bb"/>
    <ds:schemaRef ds:uri="http://purl.org/dc/dcmitype/"/>
    <ds:schemaRef ds:uri="http://purl.org/dc/elements/1.1/"/>
    <ds:schemaRef ds:uri="http://schemas.microsoft.com/office/2006/metadata/properties"/>
    <ds:schemaRef ds:uri="http://schemas.microsoft.com/office/2006/documentManagement/types"/>
    <ds:schemaRef ds:uri="http://schemas.microsoft.com/sharepoint/v3"/>
    <ds:schemaRef ds:uri="http://schemas.microsoft.com/office/infopath/2007/PartnerControls"/>
    <ds:schemaRef ds:uri="http://purl.org/dc/terms/"/>
    <ds:schemaRef ds:uri="CEA9126C-A9B1-4F4A-855C-DD0F845697D2"/>
    <ds:schemaRef ds:uri="http://schemas.openxmlformats.org/package/2006/metadata/core-propertie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3.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4.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3742</TotalTime>
  <Words>221</Words>
  <Application>Microsoft Office PowerPoint</Application>
  <PresentationFormat>On-screen Show (4:3)</PresentationFormat>
  <Paragraphs>29</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PowerPoint_Template_2015</vt:lpstr>
      <vt:lpstr>PowerPoint Presentation</vt:lpstr>
      <vt:lpstr>PowerPoint Presentation</vt:lpstr>
      <vt:lpstr>Original Request</vt:lpstr>
      <vt:lpstr>Analysis</vt:lpstr>
      <vt:lpstr>PowerPoint Presentation</vt:lpstr>
      <vt:lpstr>Update Request</vt:lpstr>
      <vt:lpstr>Possible Motion</vt:lpstr>
    </vt:vector>
  </TitlesOfParts>
  <Company>Washoe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Albarran, Adriana</cp:lastModifiedBy>
  <cp:revision>106</cp:revision>
  <cp:lastPrinted>2014-10-07T22:54:33Z</cp:lastPrinted>
  <dcterms:created xsi:type="dcterms:W3CDTF">2015-09-25T21:46:02Z</dcterms:created>
  <dcterms:modified xsi:type="dcterms:W3CDTF">2022-01-07T00:45:01Z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